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7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</p:sldIdLst>
  <p:sldSz cx="24384000" cy="13716000"/>
  <p:notesSz cx="6858000" cy="9144000"/>
  <p:defaultTextStyle>
    <a:defPPr>
      <a:defRPr lang="pt-BR"/>
    </a:defPPr>
    <a:lvl1pPr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1pPr>
    <a:lvl2pPr indent="2286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2pPr>
    <a:lvl3pPr indent="4572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3pPr>
    <a:lvl4pPr indent="6858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4pPr>
    <a:lvl5pPr indent="9144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5pPr>
    <a:lvl6pPr marL="22860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6pPr>
    <a:lvl7pPr marL="27432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7pPr>
    <a:lvl8pPr marL="32004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8pPr>
    <a:lvl9pPr marL="3657600" algn="l" defTabSz="914400" rtl="0" eaLnBrk="1" latinLnBrk="0" hangingPunct="1">
      <a:defRPr sz="3000" b="1" kern="1200">
        <a:solidFill>
          <a:srgbClr val="000000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  <a:sym typeface="Helvetica Neue" panose="02000503000000020004" pitchFamily="2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/>
    <p:restoredTop sz="94715"/>
  </p:normalViewPr>
  <p:slideViewPr>
    <p:cSldViewPr snapToGrid="0" snapToObjects="1">
      <p:cViewPr varScale="1">
        <p:scale>
          <a:sx n="36" d="100"/>
          <a:sy n="36" d="100"/>
        </p:scale>
        <p:origin x="-1464" y="-120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Cabeçalho 1">
            <a:extLst>
              <a:ext uri="{FF2B5EF4-FFF2-40B4-BE49-F238E27FC236}">
                <a16:creationId xmlns:a16="http://schemas.microsoft.com/office/drawing/2014/main" xmlns="" id="{B13F38F4-DD56-C346-9473-0B31B802E2AC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1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>
              <a:defRPr sz="1200"/>
            </a:lvl1pPr>
          </a:lstStyle>
          <a:p>
            <a:endParaRPr lang="pt-BR" altLang="pt-BR"/>
          </a:p>
        </p:txBody>
      </p:sp>
      <p:sp>
        <p:nvSpPr>
          <p:cNvPr id="3075" name="Espaço Reservado para Data 2">
            <a:extLst>
              <a:ext uri="{FF2B5EF4-FFF2-40B4-BE49-F238E27FC236}">
                <a16:creationId xmlns:a16="http://schemas.microsoft.com/office/drawing/2014/main" xmlns="" id="{B4B062BC-309D-1B48-979B-B4A35CFC75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xfrm>
            <a:off x="3884613" y="1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>
              <a:defRPr sz="1200"/>
            </a:lvl1pPr>
          </a:lstStyle>
          <a:p>
            <a:fld id="{AFD3037A-858D-8B4B-AA39-4FEF9772025E}" type="datetimeFigureOut">
              <a:rPr lang="pt-BR" altLang="pt-BR"/>
              <a:pPr/>
              <a:t>23/08/19</a:t>
            </a:fld>
            <a:endParaRPr lang="pt-BR" altLang="pt-BR"/>
          </a:p>
        </p:txBody>
      </p:sp>
      <p:sp>
        <p:nvSpPr>
          <p:cNvPr id="3076" name="Espaço Reservado para Rodapé 3">
            <a:extLst>
              <a:ext uri="{FF2B5EF4-FFF2-40B4-BE49-F238E27FC236}">
                <a16:creationId xmlns:a16="http://schemas.microsoft.com/office/drawing/2014/main" xmlns="" id="{3D6FB91A-17B9-9A4F-A719-0CF45F858A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>
              <a:defRPr sz="1200"/>
            </a:lvl1pPr>
          </a:lstStyle>
          <a:p>
            <a:endParaRPr lang="pt-BR" altLang="pt-BR"/>
          </a:p>
        </p:txBody>
      </p:sp>
      <p:sp>
        <p:nvSpPr>
          <p:cNvPr id="3077" name="Espaço Reservado para Número de Slide 4">
            <a:extLst>
              <a:ext uri="{FF2B5EF4-FFF2-40B4-BE49-F238E27FC236}">
                <a16:creationId xmlns:a16="http://schemas.microsoft.com/office/drawing/2014/main" xmlns="" id="{2E6201EF-1294-094B-809D-F645897BF8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defRPr sz="1200"/>
            </a:lvl1pPr>
          </a:lstStyle>
          <a:p>
            <a:fld id="{69ACD10D-254F-CF4E-A995-EDC4F0137595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82854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116">
            <a:extLst>
              <a:ext uri="{FF2B5EF4-FFF2-40B4-BE49-F238E27FC236}">
                <a16:creationId xmlns:a16="http://schemas.microsoft.com/office/drawing/2014/main" xmlns="" id="{C246261E-AD20-D74A-9968-7775FCC18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1" name="Shape 117">
            <a:extLst>
              <a:ext uri="{FF2B5EF4-FFF2-40B4-BE49-F238E27FC236}">
                <a16:creationId xmlns:a16="http://schemas.microsoft.com/office/drawing/2014/main" xmlns="" id="{F24A57F1-0297-F543-842C-41AC4C4495D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229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590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469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60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203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91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292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181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140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196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226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027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545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616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938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246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5643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80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402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xmlns="" id="{EDA6C198-CF60-014B-B433-F58B4F770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xmlns="" id="{3917FDC0-3CED-B341-ABD4-5C052851A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pt-BR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65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xmlns="" id="{52BBE598-C470-F24F-BD78-36A3C25E7D0D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CD28B5-02A1-234F-A893-266EF0502969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4679390"/>
      </p:ext>
    </p:extLst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xmlns="" id="{114CF073-9B26-D840-B5B2-6A418E97C816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455B66-2C96-9F46-A912-34E7DD1B7608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69256833"/>
      </p:ext>
    </p:extLst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xmlns="" id="{FE62EFDF-C471-8E48-BEAC-36801ED18B0A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2389BE-C6CD-5C4E-AAFE-067539CA0143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7603147"/>
      </p:ext>
    </p:extLst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xmlns="" id="{789DC0C4-88A3-7441-8D68-222A376E6799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39E58-7905-424D-9E40-DCB34865C512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0836"/>
      </p:ext>
    </p:extLst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xmlns="" id="{A74D01D7-1146-F143-B141-7CB6F52F6C93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ECC892-ED9F-CF49-B260-34A307A54AAE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38670988"/>
      </p:ext>
    </p:extLst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xmlns="" id="{308D7FFE-9982-154D-AF63-9EAEB23FFA17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BEFBD-19B7-334F-946C-0F75F713AD76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3231623"/>
      </p:ext>
    </p:extLst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xmlns="" id="{F4DDBAE4-3C70-4B49-97E9-5014C547658F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8EEEC6-16B4-BB4F-B825-A0835B3BC3D6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07704435"/>
      </p:ext>
    </p:extLst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xmlns="" id="{C180419E-3C8E-A949-A902-3B415348FD9A}"/>
              </a:ext>
            </a:extLst>
          </p:cNvPr>
          <p:cNvSpPr txBox="1"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0A824-BD87-D748-8E74-C9A86D98EFBA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2060820"/>
      </p:ext>
    </p:extLst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xmlns="" id="{5A56BA86-9040-1543-AFBC-302C96DBD900}"/>
              </a:ext>
            </a:extLst>
          </p:cNvPr>
          <p:cNvSpPr txBox="1"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4FCFC4-6A17-764E-B6FD-CB55C9CA3404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90558551"/>
      </p:ext>
    </p:extLst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xmlns="" id="{E3F37F23-2E22-AD4B-A176-54379E943476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7A2D2A-C8FA-CD4D-908B-AE28ADEFB35D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5015189"/>
      </p:ext>
    </p:extLst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xmlns="" id="{2C062B1E-4CE0-1842-805F-F2D32518ED96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B3C8E0-0822-EE48-830D-41A9A73B30AE}" type="slidenum">
              <a:rPr lang="pt-BR" altLang="pt-BR"/>
              <a:pPr/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371161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Text">
            <a:extLst>
              <a:ext uri="{FF2B5EF4-FFF2-40B4-BE49-F238E27FC236}">
                <a16:creationId xmlns:a16="http://schemas.microsoft.com/office/drawing/2014/main" xmlns="" id="{899E1EB3-2C3C-0549-972D-200118DE9B7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>
                <a:sym typeface="Helvetica Neue Medium" panose="02000503000000020004" pitchFamily="2" charset="0"/>
              </a:rPr>
              <a:t>Title Text</a:t>
            </a:r>
          </a:p>
        </p:txBody>
      </p:sp>
      <p:sp>
        <p:nvSpPr>
          <p:cNvPr id="1027" name="Body Level One…">
            <a:extLst>
              <a:ext uri="{FF2B5EF4-FFF2-40B4-BE49-F238E27FC236}">
                <a16:creationId xmlns:a16="http://schemas.microsoft.com/office/drawing/2014/main" xmlns="" id="{4A2F7515-F1EE-6A48-B042-13929309130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>
                <a:sym typeface="Helvetica Neue" panose="02000503000000020004" pitchFamily="2" charset="0"/>
              </a:rPr>
              <a:t>Body Level One</a:t>
            </a:r>
          </a:p>
          <a:p>
            <a:pPr lvl="1"/>
            <a:r>
              <a:rPr lang="pt-BR" altLang="pt-BR">
                <a:sym typeface="Helvetica Neue" panose="02000503000000020004" pitchFamily="2" charset="0"/>
              </a:rPr>
              <a:t>Body Level Two</a:t>
            </a:r>
          </a:p>
          <a:p>
            <a:pPr lvl="2"/>
            <a:r>
              <a:rPr lang="pt-BR" altLang="pt-BR">
                <a:sym typeface="Helvetica Neue" panose="02000503000000020004" pitchFamily="2" charset="0"/>
              </a:rPr>
              <a:t>Body Level Three</a:t>
            </a:r>
          </a:p>
          <a:p>
            <a:pPr lvl="3"/>
            <a:r>
              <a:rPr lang="pt-BR" altLang="pt-BR">
                <a:sym typeface="Helvetica Neue" panose="02000503000000020004" pitchFamily="2" charset="0"/>
              </a:rPr>
              <a:t>Body Level Four</a:t>
            </a:r>
          </a:p>
          <a:p>
            <a:pPr lvl="4"/>
            <a:r>
              <a:rPr lang="pt-BR" altLang="pt-BR">
                <a:sym typeface="Helvetica Neue" panose="02000503000000020004" pitchFamily="2" charset="0"/>
              </a:rPr>
              <a:t>Body Level Five</a:t>
            </a:r>
          </a:p>
        </p:txBody>
      </p:sp>
      <p:sp>
        <p:nvSpPr>
          <p:cNvPr id="1028" name="Slide Number">
            <a:extLst>
              <a:ext uri="{FF2B5EF4-FFF2-40B4-BE49-F238E27FC236}">
                <a16:creationId xmlns:a16="http://schemas.microsoft.com/office/drawing/2014/main" xmlns="" id="{8E4A3C02-0A3D-0A46-AE10-93C9CDBEC97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958638" y="13081000"/>
            <a:ext cx="454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  <a:spAutoFit/>
          </a:bodyPr>
          <a:lstStyle>
            <a:lvl1pPr algn="ctr" eaLnBrk="1">
              <a:defRPr sz="2400" b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Light" panose="02000403000000020004" pitchFamily="2" charset="0"/>
                <a:sym typeface="Helvetica Neue Light" panose="02000403000000020004" pitchFamily="2" charset="0"/>
              </a:defRPr>
            </a:lvl1pPr>
          </a:lstStyle>
          <a:p>
            <a:fld id="{24355969-1A1E-8F4D-8E20-4DA73E7AC05B}" type="slidenum">
              <a:rPr lang="pt-BR" altLang="pt-BR"/>
              <a:pPr/>
              <a:t>‹#›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/>
  <p:txStyles>
    <p:titleStyle>
      <a:lvl1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1pPr>
      <a:lvl2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2pPr>
      <a:lvl3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3pPr>
      <a:lvl4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4pPr>
      <a:lvl5pPr algn="ctr" defTabSz="825500" rtl="0" eaLnBrk="0" fontAlgn="base" hangingPunct="0">
        <a:spcBef>
          <a:spcPct val="0"/>
        </a:spcBef>
        <a:spcAft>
          <a:spcPct val="0"/>
        </a:spcAft>
        <a:defRPr sz="11200">
          <a:solidFill>
            <a:srgbClr val="000000"/>
          </a:solidFill>
          <a:latin typeface="+mn-lt"/>
          <a:ea typeface="+mn-ea"/>
          <a:cs typeface="+mn-cs"/>
          <a:sym typeface="Helvetica Neue Medium" panose="02000503000000020004" pitchFamily="2" charset="0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1pPr>
      <a:lvl2pPr marL="1270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2pPr>
      <a:lvl3pPr marL="1905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3pPr>
      <a:lvl4pPr marL="2540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4pPr>
      <a:lvl5pPr marL="3175000" indent="-635000" algn="l" defTabSz="825500" rtl="0" eaLnBrk="0" fontAlgn="base" hangingPunct="0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Helvetica Neue"/>
          <a:ea typeface="Helvetica Neue"/>
          <a:cs typeface="Helvetica Neue"/>
          <a:sym typeface="Helvetica Neue" panose="02000503000000020004" pitchFamily="2" charset="0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53DD4B90-08A4-5141-B5F2-0DB522916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175711"/>
            <a:ext cx="22591059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Movimento do Voluntariado no Brasil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1543 -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É fundada na Vila de Santos a Santa Casa de Misericórdia, primeiro núcleo de trabalho voluntário no Brasil.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1908 -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 Cruz Vermelha chega ao Brasil.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			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1942 -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O presidente Getúlio Vargas cria a Legião Brasileira de Assistência - LBA.	</a:t>
            </a:r>
          </a:p>
          <a:p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			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1983 -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 Pastoral da Criança é criada com o objetivo de preparar líderes comunitários para acompanhar e orientar as famílias no combate à desnutrição e a mortalidade infantil.	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224404"/>
            <a:ext cx="2259105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>
              <a:spcAft>
                <a:spcPts val="0"/>
              </a:spcAft>
            </a:pP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1990 -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Na década de 90, o voluntariado começa a ser reconhecido pelas empresas.</a:t>
            </a:r>
            <a:endParaRPr lang="pt-BR" sz="3200" dirty="0">
              <a:solidFill>
                <a:schemeClr val="bg1"/>
              </a:solidFill>
              <a:latin typeface="Futura Std Book" panose="020B0502020204020303" pitchFamily="34" charset="0"/>
              <a:ea typeface="MS Mincho" panose="02020609040205080304" pitchFamily="49" charset="-128"/>
            </a:endParaRPr>
          </a:p>
          <a:p>
            <a:pPr>
              <a:spcAft>
                <a:spcPts val="0"/>
              </a:spcAft>
            </a:pP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	</a:t>
            </a:r>
            <a:endParaRPr lang="pt-BR" sz="3200" dirty="0">
              <a:solidFill>
                <a:schemeClr val="bg1"/>
              </a:solidFill>
              <a:latin typeface="Futura Std Book" panose="020B0502020204020303" pitchFamily="34" charset="0"/>
              <a:ea typeface="MS Mincho" panose="02020609040205080304" pitchFamily="49" charset="-128"/>
            </a:endParaRPr>
          </a:p>
          <a:p>
            <a:pPr>
              <a:spcAft>
                <a:spcPts val="0"/>
              </a:spcAft>
            </a:pP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1993 -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 sociólogo Herbert de Souza cria a Ação da Cidadania Contra a Fome e a Miséria e pela Vida e organiza a sociedade com o objetivo de combater a fome.	</a:t>
            </a:r>
            <a:endParaRPr lang="pt-BR" sz="3200" dirty="0">
              <a:solidFill>
                <a:schemeClr val="bg1"/>
              </a:solidFill>
              <a:latin typeface="Futura Std Book" panose="020B0502020204020303" pitchFamily="34" charset="0"/>
              <a:ea typeface="MS Mincho" panose="02020609040205080304" pitchFamily="49" charset="-128"/>
            </a:endParaRPr>
          </a:p>
          <a:p>
            <a:pPr>
              <a:spcAft>
                <a:spcPts val="0"/>
              </a:spcAft>
            </a:pP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endParaRPr lang="pt-BR" sz="3200" dirty="0">
              <a:solidFill>
                <a:schemeClr val="bg1"/>
              </a:solidFill>
              <a:latin typeface="Futura Std Book" panose="020B0502020204020303" pitchFamily="34" charset="0"/>
              <a:ea typeface="MS Mincho" panose="02020609040205080304" pitchFamily="49" charset="-128"/>
            </a:endParaRPr>
          </a:p>
          <a:p>
            <a:pPr>
              <a:spcAft>
                <a:spcPts val="0"/>
              </a:spcAft>
            </a:pP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1995 -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 Conselho da Comunidade Solidária incentiva a participação da sociedade civil em projetos sociais.	</a:t>
            </a:r>
            <a:endParaRPr lang="pt-BR" sz="3200" dirty="0">
              <a:solidFill>
                <a:schemeClr val="bg1"/>
              </a:solidFill>
              <a:latin typeface="Futura Std Book" panose="020B0502020204020303" pitchFamily="34" charset="0"/>
              <a:ea typeface="MS Mincho" panose="02020609040205080304" pitchFamily="49" charset="-128"/>
            </a:endParaRPr>
          </a:p>
          <a:p>
            <a:pPr algn="ctr">
              <a:spcAft>
                <a:spcPts val="0"/>
              </a:spcAft>
            </a:pP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			</a:t>
            </a:r>
            <a:endParaRPr lang="pt-BR" sz="3200" dirty="0">
              <a:solidFill>
                <a:schemeClr val="bg1"/>
              </a:solidFill>
              <a:latin typeface="Futura Std Book" panose="020B0502020204020303" pitchFamily="34" charset="0"/>
              <a:ea typeface="MS Mincho" panose="02020609040205080304" pitchFamily="49" charset="-128"/>
            </a:endParaRP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1997 -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São criados os primeiros Centros de Voluntariado do Brasil.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29872"/>
      </p:ext>
    </p:extLst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225070"/>
            <a:ext cx="22591059" cy="68736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1998 -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É promulgada a Lei do Voluntariado - Lei 9.608, que dispõe sobre as condições do exercício do trabalho voluntário e estabelece um termo de adesão.	</a:t>
            </a:r>
          </a:p>
          <a:p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2001 -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Ano Internacional do Voluntário, criado pela ONU. </a:t>
            </a:r>
          </a:p>
          <a:p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O Brasil destaca-se entre os 123 países participantes.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 Pastoral da Criança é indicada ao Prêmio Nobel da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Paz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pelo trabalho realizado por seus 150 mil voluntários.	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Historicamente, o Voluntariado no Brasil,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est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á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relacionado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ao ambiente e motivações religiosas, passa a ser associado ao  exercício de cidadania.</a:t>
            </a:r>
          </a:p>
        </p:txBody>
      </p:sp>
    </p:spTree>
    <p:extLst>
      <p:ext uri="{BB962C8B-B14F-4D97-AF65-F5344CB8AC3E}">
        <p14:creationId xmlns:p14="http://schemas.microsoft.com/office/powerpoint/2010/main" val="1112433233"/>
      </p:ext>
    </p:extLst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878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253210"/>
            <a:ext cx="2259105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en-US" sz="4000" dirty="0" err="1">
                <a:solidFill>
                  <a:srgbClr val="FFFF00"/>
                </a:solidFill>
                <a:latin typeface="Futura Std Book" panose="020B0502020204020303" pitchFamily="34" charset="0"/>
              </a:rPr>
              <a:t>Conceito</a:t>
            </a:r>
            <a:r>
              <a:rPr lang="en-US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 do </a:t>
            </a:r>
            <a:r>
              <a:rPr lang="en-US" sz="4000" dirty="0" err="1">
                <a:solidFill>
                  <a:srgbClr val="FFFF00"/>
                </a:solidFill>
                <a:latin typeface="Futura Std Book" panose="020B0502020204020303" pitchFamily="34" charset="0"/>
              </a:rPr>
              <a:t>voluntariado</a:t>
            </a:r>
            <a:endParaRPr lang="en-US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endParaRPr lang="en-US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O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trabalho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voluntário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é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definido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pela Lei 9.608/1998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como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atividade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não-remunerada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prestada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por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pessoa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física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a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entidade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pública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de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qualquer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natureza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ou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a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instituição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privada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de fins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não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lucrativos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, que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tenha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objetivos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cívicos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culturais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educacionais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científicos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,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recreativos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ou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de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assistência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à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pessoa</a:t>
            </a:r>
            <a:r>
              <a:rPr lang="en-US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0763804"/>
      </p:ext>
    </p:extLst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878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262809"/>
            <a:ext cx="22591059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Quem é o voluntário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Voluntário é a pessoa que, motivada por valores de participação e solidariedade, doa Tempo, Trabalho e Talento,  para causas de interesse social e comunitário, de maneira espontânea e sem remuneração financeira.</a:t>
            </a:r>
          </a:p>
        </p:txBody>
      </p:sp>
    </p:spTree>
    <p:extLst>
      <p:ext uri="{BB962C8B-B14F-4D97-AF65-F5344CB8AC3E}">
        <p14:creationId xmlns:p14="http://schemas.microsoft.com/office/powerpoint/2010/main" val="1678682694"/>
      </p:ext>
    </p:extLst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185314"/>
            <a:ext cx="22591059" cy="68736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Voluntariado no Brasil em 2018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7,2 milhões de pessoas atuaram como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voluntárias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79,9% em congregações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religiosas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13% em Organizações da Sociedade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Civil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9,8% de forma individual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b="0" dirty="0">
                <a:solidFill>
                  <a:schemeClr val="bg1"/>
                </a:solidFill>
                <a:latin typeface="Futura Std Medium" panose="020B0502020204020303" pitchFamily="34" charset="0"/>
              </a:rPr>
              <a:t>Fonte: Pesquisa Nacional de Amostra por Domicílios Contínuos. IBGE 2018</a:t>
            </a:r>
          </a:p>
        </p:txBody>
      </p:sp>
    </p:spTree>
    <p:extLst>
      <p:ext uri="{BB962C8B-B14F-4D97-AF65-F5344CB8AC3E}">
        <p14:creationId xmlns:p14="http://schemas.microsoft.com/office/powerpoint/2010/main" val="2735295699"/>
      </p:ext>
    </p:extLst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1261318"/>
            <a:ext cx="22591059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Desafios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Compreensão da importância da atuação voluntária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“vim dar uma força”. 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Envolvimento do Voluntário na organização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Voluntário “vem e some”.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3.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Senso de pertencimento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Não me sinto parte.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4.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O que faço impacta o todo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Realizo uma atividade isolada.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5.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Dedicação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Não tenho devolutiva do que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faço,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de qual o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impacto na vida das pessoas e da organização.</a:t>
            </a:r>
          </a:p>
        </p:txBody>
      </p:sp>
    </p:spTree>
    <p:extLst>
      <p:ext uri="{BB962C8B-B14F-4D97-AF65-F5344CB8AC3E}">
        <p14:creationId xmlns:p14="http://schemas.microsoft.com/office/powerpoint/2010/main" val="3499472095"/>
      </p:ext>
    </p:extLst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1252386"/>
            <a:ext cx="22591059" cy="93358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Desafios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6.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Trabalho em equipe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Sentimento de que estou competindo com os funcionários.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7.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Voluntariado como potência na organização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Percepção de que estou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suprindo a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falta de funcionários que a organização não contratou. 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8.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Alternativas inovadoras de voluntariado, Voluntariado digital, à distância. Ações Pontuais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Modelo tradicional de voluntariado.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9.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Um responsável pelo voluntariado na organização </a:t>
            </a:r>
            <a:r>
              <a:rPr lang="pt-BR" sz="4000" dirty="0" err="1">
                <a:solidFill>
                  <a:schemeClr val="bg1"/>
                </a:solidFill>
                <a:latin typeface="Futura Std Book" panose="020B0502020204020303" pitchFamily="34" charset="0"/>
              </a:rPr>
              <a:t>X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  dificuldade em saber a quem eu me reporto, de quem recebo orientações, a quem respondo. 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Para uma participação mais efetiva e transformadora da atuação voluntária na organização, sugerimos a criação de um Programa de Voluntariado.</a:t>
            </a:r>
          </a:p>
        </p:txBody>
      </p:sp>
    </p:spTree>
    <p:extLst>
      <p:ext uri="{BB962C8B-B14F-4D97-AF65-F5344CB8AC3E}">
        <p14:creationId xmlns:p14="http://schemas.microsoft.com/office/powerpoint/2010/main" val="201917017"/>
      </p:ext>
    </p:extLst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175715"/>
            <a:ext cx="22591059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</a:t>
            </a:r>
            <a:r>
              <a:rPr lang="pt-BR" sz="4000" baseline="30000" dirty="0">
                <a:solidFill>
                  <a:srgbClr val="FFFF00"/>
                </a:solidFill>
                <a:latin typeface="Futura Std Book" panose="020B0502020204020303" pitchFamily="34" charset="0"/>
              </a:rPr>
              <a:t>a</a:t>
            </a: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 Fase - Apresentação da Organização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Informações com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nome da organiza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ção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,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endereço, telefones, e-mails, pessoa para contato.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Visão e Missão da Organização.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3.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Breve histórico.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4.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Programas desenvolvidos e funcionamento, dias e horários.</a:t>
            </a:r>
          </a:p>
          <a:p>
            <a:pPr lvl="0"/>
            <a:endParaRPr lang="pt-BR" sz="4000" dirty="0">
              <a:solidFill>
                <a:srgbClr val="FFFF00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5.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Público Alvo.</a:t>
            </a:r>
          </a:p>
        </p:txBody>
      </p:sp>
    </p:spTree>
    <p:extLst>
      <p:ext uri="{BB962C8B-B14F-4D97-AF65-F5344CB8AC3E}">
        <p14:creationId xmlns:p14="http://schemas.microsoft.com/office/powerpoint/2010/main" val="3886960141"/>
      </p:ext>
    </p:extLst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482818"/>
            <a:ext cx="2259105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</a:t>
            </a:r>
            <a:r>
              <a:rPr lang="pt-BR" sz="4000" baseline="30000" dirty="0">
                <a:solidFill>
                  <a:srgbClr val="FFFF00"/>
                </a:solidFill>
                <a:latin typeface="Futura Std Book" panose="020B0502020204020303" pitchFamily="34" charset="0"/>
              </a:rPr>
              <a:t>a</a:t>
            </a: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 Fase - Identificação das possibilidades de voluntariado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Juntamente com a equipe e funcionários avaliar as lacunas nos programas desenvolvidos.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Avaliar se a atuação voluntária contribuirá, se ampliará e enriquecerá o trabalho desenvolvido, sem substituir o trabalho do pessoal remunerado.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3.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Identificar e definir as funções para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a atuação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voluntária.</a:t>
            </a:r>
          </a:p>
        </p:txBody>
      </p:sp>
    </p:spTree>
    <p:extLst>
      <p:ext uri="{BB962C8B-B14F-4D97-AF65-F5344CB8AC3E}">
        <p14:creationId xmlns:p14="http://schemas.microsoft.com/office/powerpoint/2010/main" val="804671583"/>
      </p:ext>
    </p:extLst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532176"/>
            <a:ext cx="22591059" cy="502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4.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Preparar a descrição da atuação voluntária por função: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Função: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identifica a posição do voluntário nas atribuições da organização.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Objetivo: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o que o trabalho vai permitir atingir.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Atribuições: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descrevem as tarefas, deveres e responsabilidades a serem assumidas para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o alcance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do objetivo.</a:t>
            </a:r>
          </a:p>
        </p:txBody>
      </p:sp>
    </p:spTree>
    <p:extLst>
      <p:ext uri="{BB962C8B-B14F-4D97-AF65-F5344CB8AC3E}">
        <p14:creationId xmlns:p14="http://schemas.microsoft.com/office/powerpoint/2010/main" val="2909281433"/>
      </p:ext>
    </p:extLst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482816"/>
            <a:ext cx="2259105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Perfil: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habilidades, conhecimento, experiência.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Carga horária: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tempo necessário, horas e duração do compromisso.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Local: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onde o trabalho vai ser realizado.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Supervisão: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acompanhamento e avaliação.</a:t>
            </a:r>
          </a:p>
          <a:p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Suporte: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material, capacitação, retornos/feedback e acompanhamento.</a:t>
            </a:r>
          </a:p>
        </p:txBody>
      </p:sp>
    </p:spTree>
    <p:extLst>
      <p:ext uri="{BB962C8B-B14F-4D97-AF65-F5344CB8AC3E}">
        <p14:creationId xmlns:p14="http://schemas.microsoft.com/office/powerpoint/2010/main" val="2785714621"/>
      </p:ext>
    </p:extLst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461591"/>
            <a:ext cx="22591059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5.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Criar a vaga e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divulgar.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6.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Inscrição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dos interessados com preenchimento de ficha pelos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pretendentes às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vagas. 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7.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Criação do Regimento Interno da atuação voluntária. (Anexo)</a:t>
            </a:r>
          </a:p>
        </p:txBody>
      </p:sp>
    </p:spTree>
    <p:extLst>
      <p:ext uri="{BB962C8B-B14F-4D97-AF65-F5344CB8AC3E}">
        <p14:creationId xmlns:p14="http://schemas.microsoft.com/office/powerpoint/2010/main" val="618283687"/>
      </p:ext>
    </p:extLst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1867938"/>
            <a:ext cx="22591059" cy="81047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3</a:t>
            </a:r>
            <a:r>
              <a:rPr lang="pt-BR" sz="4000" baseline="30000" dirty="0">
                <a:solidFill>
                  <a:srgbClr val="FFFF00"/>
                </a:solidFill>
                <a:latin typeface="Futura Std Book" panose="020B0502020204020303" pitchFamily="34" charset="0"/>
              </a:rPr>
              <a:t>a</a:t>
            </a: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. Fase – Recebendo o Voluntário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Entrevista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pessoal.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Apresentação da vaga pretendida, função, dias e horários.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3.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Apresentação da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organização.</a:t>
            </a:r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4.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Apresentação das responsabilidades do voluntário e conhecimento da Lei do Voluntariado e assinatura do Termo de Adesão. </a:t>
            </a:r>
            <a:r>
              <a:rPr lang="pt-BR" sz="4000" b="0" dirty="0">
                <a:solidFill>
                  <a:schemeClr val="bg1"/>
                </a:solidFill>
                <a:latin typeface="Futura Std Medium" panose="020B0502020204020303" pitchFamily="34" charset="0"/>
              </a:rPr>
              <a:t>(anexos)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5.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Integração do novo voluntário, com visita monitorada às instalações da organização e apresentação das equipes de trabalho.</a:t>
            </a:r>
          </a:p>
        </p:txBody>
      </p:sp>
    </p:spTree>
    <p:extLst>
      <p:ext uri="{BB962C8B-B14F-4D97-AF65-F5344CB8AC3E}">
        <p14:creationId xmlns:p14="http://schemas.microsoft.com/office/powerpoint/2010/main" val="731725366"/>
      </p:ext>
    </p:extLst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1856314"/>
            <a:ext cx="22591059" cy="502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4</a:t>
            </a:r>
            <a:r>
              <a:rPr lang="pt-BR" sz="4000" baseline="30000" dirty="0">
                <a:solidFill>
                  <a:srgbClr val="FFFF00"/>
                </a:solidFill>
                <a:latin typeface="Futura Std Book" panose="020B0502020204020303" pitchFamily="34" charset="0"/>
              </a:rPr>
              <a:t>a</a:t>
            </a: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 Fase -  Acompanhamento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Com a equipe da organização, avaliar periodicamente a atuação voluntária, considerando assiduidade, participação, compromisso, impacto e relações com a equipe com o público alvo.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Com o voluntários, avaliar periodicamente a sua atuação, oferecer retornos e o impacto do trabalho realizado. Fazer ajustes.</a:t>
            </a:r>
          </a:p>
        </p:txBody>
      </p:sp>
    </p:spTree>
    <p:extLst>
      <p:ext uri="{BB962C8B-B14F-4D97-AF65-F5344CB8AC3E}">
        <p14:creationId xmlns:p14="http://schemas.microsoft.com/office/powerpoint/2010/main" val="2679629271"/>
      </p:ext>
    </p:extLst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2125684"/>
            <a:ext cx="22591059" cy="68736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3.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Criar formas de registrar o trabalho voluntário </a:t>
            </a:r>
            <a:r>
              <a:rPr lang="pt-BR" sz="40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desenvolvido: relatórios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, fotos, newsletter e outros.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4.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Criar uma comunicação ágil com o grupo de voluntários.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5.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Valorizar e reconhecer a participação de cada voluntário.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6.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Celebrar os feitos. </a:t>
            </a:r>
          </a:p>
          <a:p>
            <a:pPr lvl="0"/>
            <a:endParaRPr lang="pt-BR" sz="4000" dirty="0">
              <a:solidFill>
                <a:schemeClr val="bg1"/>
              </a:solidFill>
              <a:latin typeface="Futura Std Book" panose="020B0502020204020303" pitchFamily="34" charset="0"/>
            </a:endParaRP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7.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Agradecer, de forma informal com palavras de reconhecimento, em eventos especiais, com entrega de algo simbólico ao voluntário. Se possível, envolver as famílias.</a:t>
            </a:r>
          </a:p>
        </p:txBody>
      </p:sp>
    </p:spTree>
    <p:extLst>
      <p:ext uri="{BB962C8B-B14F-4D97-AF65-F5344CB8AC3E}">
        <p14:creationId xmlns:p14="http://schemas.microsoft.com/office/powerpoint/2010/main" val="1322401683"/>
      </p:ext>
    </p:extLst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1817229"/>
            <a:ext cx="22591059" cy="62581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5</a:t>
            </a:r>
            <a:r>
              <a:rPr lang="pt-BR" sz="4000" baseline="30000" dirty="0">
                <a:solidFill>
                  <a:srgbClr val="FFFF00"/>
                </a:solidFill>
                <a:latin typeface="Futura Std Book" panose="020B0502020204020303" pitchFamily="34" charset="0"/>
              </a:rPr>
              <a:t>a</a:t>
            </a:r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 Fase – Desligamento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 </a:t>
            </a:r>
          </a:p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Pela organização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Quando reconhece que o voluntário não se adapta à organização ou à função, encorajar que procure outras organizações com uma proposta de trabalho mais indicada às suas condições.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Quando o voluntário não apresentar postura ética e desrespeitar valores e compromissos no âmbito da organização.</a:t>
            </a:r>
          </a:p>
        </p:txBody>
      </p:sp>
    </p:spTree>
    <p:extLst>
      <p:ext uri="{BB962C8B-B14F-4D97-AF65-F5344CB8AC3E}">
        <p14:creationId xmlns:p14="http://schemas.microsoft.com/office/powerpoint/2010/main" val="3125003053"/>
      </p:ext>
    </p:extLst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1866591"/>
            <a:ext cx="2259105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Pelo Voluntário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1.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Os motivos alegados pelo voluntário que pede o desligamento da organização,  deverão ser respeitados, considerando que tenha sido uma decisão madura e consciente.</a:t>
            </a:r>
          </a:p>
          <a:p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lvl="0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2.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Quando o voluntário não dispor mais do tempo necessário, sugerir a participação em eventos ou outras ações da organização em dias alternativos ou sugerir outras organizações.</a:t>
            </a:r>
          </a:p>
        </p:txBody>
      </p:sp>
    </p:spTree>
    <p:extLst>
      <p:ext uri="{BB962C8B-B14F-4D97-AF65-F5344CB8AC3E}">
        <p14:creationId xmlns:p14="http://schemas.microsoft.com/office/powerpoint/2010/main" val="1727132550"/>
      </p:ext>
    </p:extLst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4141642"/>
            <a:ext cx="2259105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/>
            <a:r>
              <a:rPr lang="pt-BR" sz="8000" dirty="0">
                <a:solidFill>
                  <a:schemeClr val="bg1"/>
                </a:solidFill>
                <a:latin typeface="Futura Std Book" panose="020B0502020204020303" pitchFamily="34" charset="0"/>
              </a:rPr>
              <a:t>Nunca deu, </a:t>
            </a:r>
          </a:p>
          <a:p>
            <a:pPr algn="ctr"/>
            <a:r>
              <a:rPr lang="pt-BR" sz="8000" dirty="0">
                <a:solidFill>
                  <a:schemeClr val="bg1"/>
                </a:solidFill>
                <a:latin typeface="Futura Std Book" panose="020B0502020204020303" pitchFamily="34" charset="0"/>
              </a:rPr>
              <a:t>quem do seu, </a:t>
            </a:r>
          </a:p>
          <a:p>
            <a:pPr algn="ctr"/>
            <a:r>
              <a:rPr lang="pt-BR" sz="8000" dirty="0">
                <a:solidFill>
                  <a:srgbClr val="FFFF00"/>
                </a:solidFill>
                <a:latin typeface="Futura Std Book" panose="020B0502020204020303" pitchFamily="34" charset="0"/>
              </a:rPr>
              <a:t>sem dar de si!</a:t>
            </a:r>
          </a:p>
        </p:txBody>
      </p:sp>
    </p:spTree>
    <p:extLst>
      <p:ext uri="{BB962C8B-B14F-4D97-AF65-F5344CB8AC3E}">
        <p14:creationId xmlns:p14="http://schemas.microsoft.com/office/powerpoint/2010/main" val="1391961087"/>
      </p:ext>
    </p:extLst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ENCONTROS2TELAO-copy.png" descr="ENCONTROS2TELAO-copy.png">
            <a:extLst>
              <a:ext uri="{FF2B5EF4-FFF2-40B4-BE49-F238E27FC236}">
                <a16:creationId xmlns:a16="http://schemas.microsoft.com/office/drawing/2014/main" xmlns="" id="{3CE6306E-AE5E-B647-B17F-24270542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55463" cy="138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5BA08AD-AA92-DA48-A3D4-963724608214}"/>
              </a:ext>
            </a:extLst>
          </p:cNvPr>
          <p:cNvSpPr txBox="1"/>
          <p:nvPr/>
        </p:nvSpPr>
        <p:spPr>
          <a:xfrm>
            <a:off x="1032201" y="4945702"/>
            <a:ext cx="22591059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28 de Agosto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Dia Nacional do Voluntariado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 </a:t>
            </a:r>
          </a:p>
          <a:p>
            <a:pPr algn="ctr"/>
            <a:r>
              <a:rPr lang="pt-BR" sz="4000" dirty="0">
                <a:solidFill>
                  <a:srgbClr val="FFFF00"/>
                </a:solidFill>
                <a:latin typeface="Futura Std Book" panose="020B0502020204020303" pitchFamily="34" charset="0"/>
              </a:rPr>
              <a:t>5 de Dezembro </a:t>
            </a:r>
            <a:r>
              <a:rPr lang="pt-BR" sz="4000" dirty="0">
                <a:solidFill>
                  <a:schemeClr val="bg1"/>
                </a:solidFill>
                <a:latin typeface="Futura Std Book" panose="020B0502020204020303" pitchFamily="34" charset="0"/>
              </a:rPr>
              <a:t>Dia Internacional do Voluntariado</a:t>
            </a:r>
          </a:p>
        </p:txBody>
      </p:sp>
    </p:spTree>
    <p:extLst>
      <p:ext uri="{BB962C8B-B14F-4D97-AF65-F5344CB8AC3E}">
        <p14:creationId xmlns:p14="http://schemas.microsoft.com/office/powerpoint/2010/main" val="2523428080"/>
      </p:ext>
    </p:extLst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300</Words>
  <Application>Microsoft Macintosh PowerPoint</Application>
  <PresentationFormat>Custom</PresentationFormat>
  <Paragraphs>145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Silvia Kivitz</cp:lastModifiedBy>
  <cp:revision>24</cp:revision>
  <cp:lastPrinted>2019-08-07T19:25:00Z</cp:lastPrinted>
  <dcterms:modified xsi:type="dcterms:W3CDTF">2019-08-23T12:18:49Z</dcterms:modified>
</cp:coreProperties>
</file>